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72" r:id="rId2"/>
    <p:sldId id="256" r:id="rId3"/>
    <p:sldId id="257" r:id="rId4"/>
    <p:sldId id="258" r:id="rId5"/>
    <p:sldId id="259" r:id="rId6"/>
    <p:sldId id="262" r:id="rId7"/>
    <p:sldId id="261" r:id="rId8"/>
    <p:sldId id="263" r:id="rId9"/>
    <p:sldId id="266" r:id="rId10"/>
    <p:sldId id="264" r:id="rId11"/>
    <p:sldId id="265" r:id="rId12"/>
    <p:sldId id="267" r:id="rId13"/>
    <p:sldId id="269" r:id="rId14"/>
    <p:sldId id="270" r:id="rId15"/>
    <p:sldId id="271" r:id="rId16"/>
    <p:sldId id="273" r:id="rId17"/>
    <p:sldId id="274" r:id="rId18"/>
    <p:sldId id="280" r:id="rId19"/>
    <p:sldId id="275" r:id="rId20"/>
    <p:sldId id="279" r:id="rId21"/>
    <p:sldId id="277" r:id="rId22"/>
    <p:sldId id="276" r:id="rId23"/>
    <p:sldId id="281" r:id="rId2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F69E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142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media/image1.png>
</file>

<file path=ppt/media/image10.png>
</file>

<file path=ppt/media/image11.png>
</file>

<file path=ppt/media/image12.png>
</file>

<file path=ppt/media/image13.wmf>
</file>

<file path=ppt/media/image14.wmf>
</file>

<file path=ppt/media/image15.wmf>
</file>

<file path=ppt/media/image16.png>
</file>

<file path=ppt/media/image17.wmf>
</file>

<file path=ppt/media/image18.png>
</file>

<file path=ppt/media/image19.wmf>
</file>

<file path=ppt/media/image2.png>
</file>

<file path=ppt/media/image20.wm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856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636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7219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637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91358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868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25671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605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988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152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03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52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508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914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67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397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8E294-C3B2-448A-ABBE-9B7024763139}" type="datetimeFigureOut">
              <a:rPr lang="ko-KR" altLang="en-US" smtClean="0"/>
              <a:t>2016-12-13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E05F940-95DE-4094-9DCB-BCFDA8328C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13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3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4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5.w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7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9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20.w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71600" y="1916832"/>
            <a:ext cx="6347713" cy="1320800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6600" dirty="0" smtClean="0"/>
              <a:t>웹 </a:t>
            </a:r>
            <a:r>
              <a:rPr lang="ko-KR" altLang="en-US" sz="6600" dirty="0" err="1" smtClean="0"/>
              <a:t>컨텐츠</a:t>
            </a:r>
            <a:r>
              <a:rPr lang="ko-KR" altLang="en-US" sz="6600" dirty="0" smtClean="0"/>
              <a:t> 제작</a:t>
            </a:r>
            <a:r>
              <a:rPr lang="en-US" altLang="ko-KR" sz="6600" dirty="0" smtClean="0"/>
              <a:t/>
            </a:r>
            <a:br>
              <a:rPr lang="en-US" altLang="ko-KR" sz="6600" dirty="0" smtClean="0"/>
            </a:br>
            <a:r>
              <a:rPr lang="en-US" altLang="ko-KR" sz="6600" dirty="0" smtClean="0"/>
              <a:t>MOAN </a:t>
            </a:r>
            <a:r>
              <a:rPr lang="en-US" altLang="ko-KR" sz="6600" dirty="0" err="1" smtClean="0"/>
              <a:t>Oc</a:t>
            </a:r>
            <a:r>
              <a:rPr lang="en-US" altLang="ko-KR" sz="6600" dirty="0" smtClean="0"/>
              <a:t> O</a:t>
            </a:r>
            <a:endParaRPr lang="ko-KR" altLang="en-US" sz="6600" dirty="0"/>
          </a:p>
        </p:txBody>
      </p:sp>
      <p:sp>
        <p:nvSpPr>
          <p:cNvPr id="4" name="TextBox 3"/>
          <p:cNvSpPr txBox="1"/>
          <p:nvPr/>
        </p:nvSpPr>
        <p:spPr>
          <a:xfrm>
            <a:off x="1949212" y="4077072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https://goo.gl/aAxxro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8542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899592" y="620688"/>
            <a:ext cx="2031326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개선사항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44909"/>
              </p:ext>
            </p:extLst>
          </p:nvPr>
        </p:nvGraphicFramePr>
        <p:xfrm>
          <a:off x="899592" y="1484784"/>
          <a:ext cx="6912768" cy="2493836"/>
        </p:xfrm>
        <a:graphic>
          <a:graphicData uri="http://schemas.openxmlformats.org/drawingml/2006/table">
            <a:tbl>
              <a:tblPr/>
              <a:tblGrid>
                <a:gridCol w="814387"/>
                <a:gridCol w="1345853"/>
                <a:gridCol w="1656184"/>
                <a:gridCol w="1656184"/>
                <a:gridCol w="1440160"/>
              </a:tblGrid>
              <a:tr h="2469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600" dirty="0" smtClean="0"/>
                        <a:t>종 류</a:t>
                      </a:r>
                      <a:endParaRPr lang="ko-KR" altLang="en-US" sz="1600" dirty="0"/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600" dirty="0" err="1" smtClean="0"/>
                        <a:t>네이버</a:t>
                      </a:r>
                      <a:endParaRPr lang="ko-KR" altLang="en-US" sz="16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/>
                        <a:t>인벤</a:t>
                      </a:r>
                      <a:endParaRPr lang="ko-KR" altLang="en-US" sz="160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/>
                        <a:t>DC</a:t>
                      </a:r>
                      <a:r>
                        <a:rPr lang="ko-KR" altLang="en-US" sz="1600" dirty="0" smtClean="0"/>
                        <a:t>인사이드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/>
                        <a:t>루리웹</a:t>
                      </a:r>
                      <a:endParaRPr lang="ko-KR" altLang="en-US" sz="160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5239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서비스</a:t>
                      </a: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F69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계급시스템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금주의 인기 글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게시판 추가요청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게시판인기순위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3352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최근 방문</a:t>
                      </a:r>
                      <a:r>
                        <a:rPr lang="ko-KR" altLang="en-US" sz="1400" kern="0" spc="0" baseline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 게시판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35239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기술</a:t>
                      </a: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리모컨 시스템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인장 시스템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게시판 계급 시스템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-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52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검색 시스템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00051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디자인</a:t>
                      </a: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단색의 깔끔한 디자인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계급 디자인</a:t>
                      </a:r>
                      <a:endParaRPr lang="en-US" altLang="ko-KR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-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카테고리 디자인</a:t>
                      </a:r>
                      <a:endParaRPr lang="en-US" altLang="ko-KR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깔끔함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)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3443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백그라운드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그림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)</a:t>
                      </a:r>
                      <a:endParaRPr lang="ko-KR" altLang="en-US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99592" y="3933056"/>
            <a:ext cx="69127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0070C0"/>
                </a:solidFill>
              </a:rPr>
              <a:t>서비스 </a:t>
            </a:r>
            <a:endParaRPr lang="en-US" altLang="ko-KR" sz="2000" dirty="0" smtClean="0">
              <a:solidFill>
                <a:srgbClr val="0070C0"/>
              </a:solidFill>
            </a:endParaRPr>
          </a:p>
          <a:p>
            <a:r>
              <a:rPr lang="en-US" altLang="ko-KR" dirty="0"/>
              <a:t> </a:t>
            </a:r>
            <a:r>
              <a:rPr lang="en-US" altLang="ko-KR" dirty="0" smtClean="0"/>
              <a:t>  * </a:t>
            </a:r>
            <a:r>
              <a:rPr lang="ko-KR" altLang="en-US" dirty="0" smtClean="0"/>
              <a:t>계급시스템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추천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비추천</a:t>
            </a:r>
            <a:r>
              <a:rPr lang="ko-KR" altLang="en-US" dirty="0" smtClean="0"/>
              <a:t> 수로 계급을 설정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* </a:t>
            </a:r>
            <a:r>
              <a:rPr lang="ko-KR" altLang="en-US" dirty="0" smtClean="0"/>
              <a:t>게시판 추가요청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게시판 요청 수에 따라 게시판 추가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sz="2000" dirty="0" smtClean="0">
                <a:solidFill>
                  <a:srgbClr val="0070C0"/>
                </a:solidFill>
              </a:rPr>
              <a:t>기술</a:t>
            </a:r>
            <a:endParaRPr lang="en-US" altLang="ko-KR" sz="2000" dirty="0" smtClean="0">
              <a:solidFill>
                <a:srgbClr val="0070C0"/>
              </a:solidFill>
            </a:endParaRPr>
          </a:p>
          <a:p>
            <a:r>
              <a:rPr lang="en-US" altLang="ko-KR" dirty="0"/>
              <a:t> </a:t>
            </a:r>
            <a:r>
              <a:rPr lang="en-US" altLang="ko-KR" dirty="0" smtClean="0"/>
              <a:t>  * </a:t>
            </a:r>
            <a:r>
              <a:rPr lang="ko-KR" altLang="en-US" dirty="0" smtClean="0"/>
              <a:t>리모컨 시스템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검색시스템 추가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카테고리 </a:t>
            </a:r>
            <a:r>
              <a:rPr lang="ko-KR" altLang="en-US" dirty="0" err="1" smtClean="0"/>
              <a:t>바로가기</a:t>
            </a:r>
            <a:r>
              <a:rPr lang="ko-KR" altLang="en-US" dirty="0" smtClean="0"/>
              <a:t> 추가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sz="2000" dirty="0" smtClean="0">
                <a:solidFill>
                  <a:srgbClr val="0070C0"/>
                </a:solidFill>
              </a:rPr>
              <a:t>디자인</a:t>
            </a:r>
            <a:endParaRPr lang="en-US" altLang="ko-KR" sz="2000" dirty="0" smtClean="0">
              <a:solidFill>
                <a:srgbClr val="0070C0"/>
              </a:solidFill>
            </a:endParaRPr>
          </a:p>
          <a:p>
            <a:r>
              <a:rPr lang="en-US" altLang="ko-KR" dirty="0"/>
              <a:t> </a:t>
            </a:r>
            <a:r>
              <a:rPr lang="en-US" altLang="ko-KR" dirty="0" smtClean="0"/>
              <a:t>  * </a:t>
            </a:r>
            <a:r>
              <a:rPr lang="ko-KR" altLang="en-US" dirty="0" smtClean="0"/>
              <a:t>백그라운드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카테고리 별로 게시판 속성 그림 삽입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0190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899592" y="620688"/>
            <a:ext cx="3108543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err="1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콘</a:t>
            </a:r>
            <a:r>
              <a:rPr lang="ko-KR" altLang="en-US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텐츠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 목록화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799527"/>
              </p:ext>
            </p:extLst>
          </p:nvPr>
        </p:nvGraphicFramePr>
        <p:xfrm>
          <a:off x="899592" y="1543351"/>
          <a:ext cx="6943137" cy="3181793"/>
        </p:xfrm>
        <a:graphic>
          <a:graphicData uri="http://schemas.openxmlformats.org/drawingml/2006/table">
            <a:tbl>
              <a:tblPr/>
              <a:tblGrid>
                <a:gridCol w="814387"/>
                <a:gridCol w="1524595"/>
                <a:gridCol w="1554964"/>
                <a:gridCol w="1524596"/>
                <a:gridCol w="1524595"/>
              </a:tblGrid>
              <a:tr h="2469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600" dirty="0" smtClean="0"/>
                        <a:t>종 류</a:t>
                      </a:r>
                      <a:endParaRPr lang="ko-KR" altLang="en-US" sz="1600" dirty="0"/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600" dirty="0" smtClean="0"/>
                        <a:t>게임</a:t>
                      </a:r>
                      <a:endParaRPr lang="ko-KR" altLang="en-US" sz="16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음식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화장품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여행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5239">
                <a:tc rowSpan="8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카</a:t>
                      </a:r>
                      <a:endParaRPr lang="en-US" altLang="ko-KR" sz="1600" kern="0" spc="0" dirty="0" smtClean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테</a:t>
                      </a:r>
                      <a:endParaRPr lang="en-US" altLang="ko-KR" sz="1600" kern="0" spc="0" dirty="0" smtClean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고</a:t>
                      </a:r>
                      <a:endParaRPr lang="en-US" altLang="ko-KR" sz="1600" kern="0" spc="0" dirty="0" smtClean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리</a:t>
                      </a: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F69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온라인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 smtClean="0"/>
                        <a:t>동네별</a:t>
                      </a:r>
                      <a:endParaRPr lang="en-US" altLang="ko-KR" sz="1400" b="0" dirty="0" smtClean="0"/>
                    </a:p>
                    <a:p>
                      <a:pPr algn="ctr" latinLnBrk="1"/>
                      <a:r>
                        <a:rPr lang="en-US" altLang="ko-KR" sz="1400" b="0" dirty="0" smtClean="0"/>
                        <a:t>(</a:t>
                      </a:r>
                      <a:r>
                        <a:rPr lang="ko-KR" altLang="en-US" sz="1400" b="0" dirty="0" smtClean="0"/>
                        <a:t>각 지역의 구별로</a:t>
                      </a:r>
                      <a:r>
                        <a:rPr lang="en-US" altLang="ko-KR" sz="1400" b="0" dirty="0" smtClean="0"/>
                        <a:t>)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/>
                        <a:t>브랜드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/>
                        <a:t>국내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527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PC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5239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Mobile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523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Xbox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한식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성별</a:t>
                      </a:r>
                      <a:endParaRPr lang="en-US" altLang="ko-KR" sz="1400" b="0" dirty="0" smtClean="0"/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/>
                        <a:t>( </a:t>
                      </a:r>
                      <a:r>
                        <a:rPr lang="ko-KR" altLang="en-US" sz="1400" b="0" dirty="0" smtClean="0"/>
                        <a:t>남 </a:t>
                      </a:r>
                      <a:r>
                        <a:rPr lang="en-US" altLang="ko-KR" sz="1400" b="0" dirty="0" smtClean="0"/>
                        <a:t>/ </a:t>
                      </a:r>
                      <a:r>
                        <a:rPr lang="ko-KR" altLang="en-US" sz="1400" b="0" dirty="0" smtClean="0"/>
                        <a:t>여 </a:t>
                      </a:r>
                      <a:r>
                        <a:rPr lang="en-US" altLang="ko-KR" sz="1400" b="0" dirty="0" smtClean="0"/>
                        <a:t>)</a:t>
                      </a:r>
                      <a:endParaRPr lang="ko-KR" altLang="en-US" sz="1400" b="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00051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PS3 / PS4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중식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해외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Wii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일식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종류</a:t>
                      </a:r>
                      <a:endParaRPr lang="en-US" altLang="ko-KR" sz="1400" b="0" dirty="0" smtClean="0"/>
                    </a:p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 smtClean="0"/>
                        <a:t>(</a:t>
                      </a:r>
                      <a:r>
                        <a:rPr lang="ko-KR" altLang="en-US" sz="1400" b="0" dirty="0" smtClean="0"/>
                        <a:t>화장법에 따라</a:t>
                      </a:r>
                      <a:r>
                        <a:rPr lang="en-US" altLang="ko-KR" sz="1400" b="0" dirty="0" smtClean="0"/>
                        <a:t>)</a:t>
                      </a:r>
                      <a:endParaRPr lang="ko-KR" altLang="en-US" sz="1400" b="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F69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VR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/>
                        <a:t>양식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F69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AR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 smtClean="0"/>
                        <a:t>페스트푸드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4958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899593" y="620688"/>
            <a:ext cx="3108543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사용자 인터뷰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742516"/>
              </p:ext>
            </p:extLst>
          </p:nvPr>
        </p:nvGraphicFramePr>
        <p:xfrm>
          <a:off x="407736" y="1484784"/>
          <a:ext cx="8268719" cy="4578098"/>
        </p:xfrm>
        <a:graphic>
          <a:graphicData uri="http://schemas.openxmlformats.org/drawingml/2006/table">
            <a:tbl>
              <a:tblPr/>
              <a:tblGrid>
                <a:gridCol w="1211936"/>
                <a:gridCol w="1872208"/>
                <a:gridCol w="1800200"/>
                <a:gridCol w="2304256"/>
                <a:gridCol w="1080119"/>
              </a:tblGrid>
              <a:tr h="2469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600" dirty="0" smtClean="0"/>
                        <a:t>성별 </a:t>
                      </a:r>
                      <a:r>
                        <a:rPr lang="en-US" altLang="ko-KR" sz="1600" dirty="0" smtClean="0"/>
                        <a:t>/ </a:t>
                      </a:r>
                      <a:r>
                        <a:rPr lang="ko-KR" altLang="en-US" sz="1600" dirty="0" smtClean="0"/>
                        <a:t>나이</a:t>
                      </a:r>
                      <a:endParaRPr lang="ko-KR" altLang="en-US" sz="16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평소 이용 </a:t>
                      </a:r>
                      <a:r>
                        <a:rPr lang="ko-KR" altLang="en-US" sz="1600" baseline="0" dirty="0" smtClean="0"/>
                        <a:t>사이트</a:t>
                      </a:r>
                      <a:endParaRPr lang="ko-KR" altLang="en-US" sz="160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추천 카테고리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기능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/>
                        <a:t>유용함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35239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남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21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 smtClean="0"/>
                        <a:t>유튜브</a:t>
                      </a:r>
                      <a:r>
                        <a:rPr lang="en-US" altLang="ko-KR" sz="1400" b="0" dirty="0" smtClean="0"/>
                        <a:t>, </a:t>
                      </a:r>
                      <a:r>
                        <a:rPr lang="ko-KR" altLang="en-US" sz="1400" b="0" dirty="0" smtClean="0"/>
                        <a:t>아프리카</a:t>
                      </a:r>
                      <a:r>
                        <a:rPr lang="en-US" altLang="ko-KR" sz="1400" b="0" dirty="0" smtClean="0"/>
                        <a:t>TV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/>
                        <a:t>폐가체험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/>
                        <a:t>실시간 후기</a:t>
                      </a:r>
                      <a:r>
                        <a:rPr lang="en-US" altLang="ko-KR" sz="1400" b="0" dirty="0" smtClean="0"/>
                        <a:t>(</a:t>
                      </a:r>
                      <a:r>
                        <a:rPr lang="ko-KR" altLang="en-US" sz="1400" b="0" dirty="0" smtClean="0"/>
                        <a:t>채팅형식</a:t>
                      </a:r>
                      <a:r>
                        <a:rPr lang="en-US" altLang="ko-KR" sz="1400" b="0" dirty="0" smtClean="0"/>
                        <a:t>)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smtClean="0"/>
                        <a:t>O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20674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여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21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/>
                        <a:t>루리웹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ko-KR" altLang="en-US" sz="1400" dirty="0" err="1" smtClean="0"/>
                        <a:t>유튜브</a:t>
                      </a:r>
                      <a:endParaRPr lang="ko-KR" altLang="en-US" sz="14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드라마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ko-KR" altLang="en-US" sz="1400" dirty="0" smtClean="0"/>
                        <a:t>애니메이션</a:t>
                      </a:r>
                      <a:endParaRPr lang="ko-KR" altLang="en-US" sz="14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/>
                        <a:t>덕질은</a:t>
                      </a:r>
                      <a:r>
                        <a:rPr lang="ko-KR" altLang="en-US" sz="1400" dirty="0" smtClean="0"/>
                        <a:t> 같이할 수록 </a:t>
                      </a:r>
                      <a:r>
                        <a:rPr lang="ko-KR" altLang="en-US" sz="1400" dirty="0" err="1" smtClean="0"/>
                        <a:t>재밌다</a:t>
                      </a:r>
                      <a:endParaRPr lang="ko-KR" altLang="en-US" sz="14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O</a:t>
                      </a:r>
                      <a:endParaRPr lang="ko-KR" altLang="en-US" sz="14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17761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남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23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 smtClean="0"/>
                        <a:t>네이버</a:t>
                      </a:r>
                      <a:r>
                        <a:rPr lang="ko-KR" altLang="en-US" sz="1400" dirty="0" smtClean="0"/>
                        <a:t> </a:t>
                      </a:r>
                      <a:r>
                        <a:rPr lang="ko-KR" altLang="en-US" sz="1400" dirty="0" err="1" smtClean="0"/>
                        <a:t>블로그</a:t>
                      </a:r>
                      <a:endParaRPr lang="ko-KR" altLang="en-US" sz="14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영화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ko-KR" altLang="en-US" sz="1400" dirty="0" smtClean="0"/>
                        <a:t>먹거리</a:t>
                      </a:r>
                      <a:endParaRPr lang="ko-KR" altLang="en-US" sz="14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smtClean="0"/>
                        <a:t>추천 </a:t>
                      </a:r>
                      <a:r>
                        <a:rPr lang="en-US" altLang="ko-KR" sz="1400" dirty="0" smtClean="0"/>
                        <a:t>/ </a:t>
                      </a:r>
                      <a:r>
                        <a:rPr lang="ko-KR" altLang="en-US" sz="1400" dirty="0" err="1" smtClean="0"/>
                        <a:t>비추천</a:t>
                      </a:r>
                      <a:r>
                        <a:rPr lang="ko-KR" altLang="en-US" sz="1400" dirty="0" smtClean="0"/>
                        <a:t> 기능</a:t>
                      </a:r>
                      <a:endParaRPr lang="ko-KR" altLang="en-US" sz="14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/>
                        <a:t>O</a:t>
                      </a:r>
                      <a:endParaRPr lang="ko-KR" altLang="en-US" sz="14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3718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여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20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err="1" smtClean="0"/>
                        <a:t>네이버</a:t>
                      </a:r>
                      <a:r>
                        <a:rPr lang="ko-KR" altLang="en-US" sz="1400" b="0" dirty="0" smtClean="0"/>
                        <a:t> </a:t>
                      </a:r>
                      <a:r>
                        <a:rPr lang="ko-KR" altLang="en-US" sz="1400" b="0" dirty="0" err="1" smtClean="0"/>
                        <a:t>블로그</a:t>
                      </a:r>
                      <a:endParaRPr lang="ko-KR" altLang="en-US" sz="1400" b="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여행지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0" dirty="0" err="1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길찾기</a:t>
                      </a: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 기능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400" b="0" kern="0" spc="0" dirty="0" err="1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네비게이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)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X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0005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여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20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err="1" smtClean="0"/>
                        <a:t>트위터</a:t>
                      </a:r>
                      <a:endParaRPr lang="ko-KR" altLang="en-US" sz="1400" b="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의류 </a:t>
                      </a:r>
                      <a:r>
                        <a:rPr lang="en-US" altLang="ko-KR" sz="1400" b="0" dirty="0" smtClean="0"/>
                        <a:t>/ </a:t>
                      </a:r>
                      <a:r>
                        <a:rPr lang="ko-KR" altLang="en-US" sz="1400" b="0" dirty="0" smtClean="0"/>
                        <a:t>패션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O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남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20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err="1" smtClean="0"/>
                        <a:t>유튜브</a:t>
                      </a:r>
                      <a:endParaRPr lang="ko-KR" altLang="en-US" sz="1400" b="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공중화장실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0" dirty="0" err="1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연관검색어</a:t>
                      </a: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 기능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O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남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24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 smtClean="0"/>
                        <a:t>DC</a:t>
                      </a:r>
                      <a:r>
                        <a:rPr lang="ko-KR" altLang="en-US" sz="1400" b="0" dirty="0" smtClean="0"/>
                        <a:t>인사이드</a:t>
                      </a:r>
                      <a:r>
                        <a:rPr lang="en-US" altLang="ko-KR" sz="1400" b="0" dirty="0" smtClean="0"/>
                        <a:t>, </a:t>
                      </a:r>
                      <a:r>
                        <a:rPr lang="ko-KR" altLang="en-US" sz="1400" b="0" dirty="0" smtClean="0"/>
                        <a:t>오유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대학 강의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랭킹 시스템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O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여</a:t>
                      </a:r>
                      <a:r>
                        <a:rPr lang="ko-KR" altLang="en-US" sz="1400" b="0" kern="0" spc="0" baseline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 </a:t>
                      </a:r>
                      <a:r>
                        <a:rPr lang="en-US" altLang="ko-KR" sz="1400" b="0" kern="0" spc="0" baseline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21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 smtClean="0"/>
                        <a:t>페이스북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학식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O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남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23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 smtClean="0"/>
                        <a:t>네이버</a:t>
                      </a:r>
                      <a:r>
                        <a:rPr lang="ko-KR" altLang="en-US" sz="1400" b="0" dirty="0" smtClean="0"/>
                        <a:t> </a:t>
                      </a:r>
                      <a:r>
                        <a:rPr lang="ko-KR" altLang="en-US" sz="1400" b="0" dirty="0" err="1" smtClean="0"/>
                        <a:t>블로그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편의점 즉석식품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O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남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20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 smtClean="0"/>
                        <a:t>네이버</a:t>
                      </a:r>
                      <a:r>
                        <a:rPr lang="ko-KR" altLang="en-US" sz="1400" b="0" dirty="0" smtClean="0"/>
                        <a:t> </a:t>
                      </a:r>
                      <a:r>
                        <a:rPr lang="ko-KR" altLang="en-US" sz="1400" b="0" dirty="0" err="1" smtClean="0"/>
                        <a:t>블로그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영화 </a:t>
                      </a:r>
                      <a:r>
                        <a:rPr lang="en-US" altLang="ko-KR" sz="1400" b="0" dirty="0" smtClean="0"/>
                        <a:t>/ </a:t>
                      </a:r>
                      <a:r>
                        <a:rPr lang="ko-KR" altLang="en-US" sz="1400" b="0" dirty="0" smtClean="0"/>
                        <a:t>패션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O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남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27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smtClean="0"/>
                        <a:t>라디오 방송</a:t>
                      </a:r>
                      <a:r>
                        <a:rPr lang="en-US" altLang="ko-KR" sz="1400" b="0" dirty="0" smtClean="0"/>
                        <a:t>(VJ</a:t>
                      </a:r>
                      <a:r>
                        <a:rPr lang="ko-KR" altLang="en-US" sz="1400" b="0" dirty="0" smtClean="0"/>
                        <a:t>특공대</a:t>
                      </a:r>
                      <a:r>
                        <a:rPr lang="en-US" altLang="ko-KR" sz="1400" b="0" dirty="0" smtClean="0"/>
                        <a:t>)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여행 </a:t>
                      </a:r>
                      <a:r>
                        <a:rPr lang="en-US" altLang="ko-KR" sz="1400" b="0" dirty="0" smtClean="0"/>
                        <a:t>/ </a:t>
                      </a:r>
                      <a:r>
                        <a:rPr lang="ko-KR" altLang="en-US" sz="1400" b="0" dirty="0" err="1" smtClean="0"/>
                        <a:t>맛집</a:t>
                      </a:r>
                      <a:endParaRPr lang="ko-KR" altLang="en-US" sz="1400" b="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O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443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여 </a:t>
                      </a: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/ 20</a:t>
                      </a:r>
                      <a:endParaRPr lang="ko-KR" altLang="en-US" sz="1400" b="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 smtClean="0"/>
                        <a:t>네이버</a:t>
                      </a:r>
                      <a:r>
                        <a:rPr lang="ko-KR" altLang="en-US" sz="1400" b="0" dirty="0" smtClean="0"/>
                        <a:t> </a:t>
                      </a:r>
                      <a:r>
                        <a:rPr lang="ko-KR" altLang="en-US" sz="1400" b="0" dirty="0" err="1" smtClean="0"/>
                        <a:t>블로그</a:t>
                      </a:r>
                      <a:endParaRPr lang="ko-KR" altLang="en-US" sz="1400" b="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 smtClean="0"/>
                        <a:t>먹거리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O</a:t>
                      </a:r>
                      <a:endParaRPr lang="ko-KR" altLang="en-US" sz="1400" b="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211960" y="759187"/>
            <a:ext cx="379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후기사이트 카테고리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유용함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7251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961793" y="620688"/>
            <a:ext cx="4474303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사용자 페르소나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- 1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711379"/>
              </p:ext>
            </p:extLst>
          </p:nvPr>
        </p:nvGraphicFramePr>
        <p:xfrm>
          <a:off x="407736" y="1484784"/>
          <a:ext cx="8268719" cy="5178280"/>
        </p:xfrm>
        <a:graphic>
          <a:graphicData uri="http://schemas.openxmlformats.org/drawingml/2006/table">
            <a:tbl>
              <a:tblPr/>
              <a:tblGrid>
                <a:gridCol w="8268719"/>
              </a:tblGrid>
              <a:tr h="2469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1600" dirty="0" smtClean="0"/>
                        <a:t>20</a:t>
                      </a:r>
                      <a:r>
                        <a:rPr lang="ko-KR" altLang="en-US" sz="1600" dirty="0" smtClean="0"/>
                        <a:t>세 남</a:t>
                      </a:r>
                      <a:endParaRPr lang="ko-KR" altLang="en-US" sz="16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4021203">
                <a:tc>
                  <a:txBody>
                    <a:bodyPr/>
                    <a:lstStyle/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오늘 나는 여자친구와의 데이트가 있다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신경 써서 옷도 입고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준비해야 하지만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오늘은 아침수업이기 때문에 서둘러서 준비했다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무사히 오전 수업을 마치고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오후 수업을 가기 전 여자친구와 점심을 먹기 위해 만났다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우리는 점심을 알차게 먹기 위해 경성대 주변에 사람들이 맛있다고 한 장소를 찾아 검색하였고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 많은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블로그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들과 수 많은 카페 글</a:t>
                      </a:r>
                      <a:r>
                        <a:rPr lang="ko-KR" alt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속에서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하나를 찾아 점심을 먹어야 하지만 같은 이름의 글도 너무나도 많았고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우리가 원하는 음식점을 기준으로 찾는 것이 어려웠다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  <a:p>
                      <a:pPr fontAlgn="base" latinLnBrk="1"/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그러다 후기사이트를 하나 발견 하였고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 많은 후기와 종류별로 잘 나뉘어진 사이트 게시판을 보고 우리는 금세 마음에 드는 게시 글을 찾아서 점심을 맛있게 먹고 오후 수업을 무사히 마쳤다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  <a:p>
                      <a:pPr fontAlgn="base" latinLnBrk="1"/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제대로 된 데이트를 시작 하면서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여자친구와 나는 둘 다 옷에 관심이 많았고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보세옷을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찾으려니 경성대 근처에 숨은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보세집을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찾기가 어려웠다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이건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블로그나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카페에도 안 올라와 있었으며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여전히 찾기가 어려웠다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하지만 아까 들어가본 후기 사이트에 패션 관련 게시판도 있었고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덕분에 우리는 좋은 옷 가게를 찾아 싼 가격에 질 높은 옷을 구매했다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요즘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블로그나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카페로 홍보를 하는 가게가 많아 믿을 만 하지가 않는데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사이트 덕분에 꽤나 잘 샀다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옷을 구매한 후 영화를 보러 경대 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CGV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로 이동했다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새로이 개봉 한 신작이 많았는데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그 중 여자친구와 나의 취향에 맞는 것을 찾기가 어려웠다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사이트를 훑어보기 전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블로그나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카페를 찾아 보았는데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역시나 후기가 뒤죽박죽에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홍보성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글 들이 난무 하였다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이런 시기에 좋은 글을 찾아 제대로 영화를 보기가 참 힘들다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하지만 오늘 좋은 사이트 하나를 찾았기에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나는 오늘 하루 여자친구와 데이트를 무사히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재밌게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마칠 수 있었다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1325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961793" y="620688"/>
            <a:ext cx="4474303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사용자 페르소나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- 2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914021"/>
              </p:ext>
            </p:extLst>
          </p:nvPr>
        </p:nvGraphicFramePr>
        <p:xfrm>
          <a:off x="407736" y="1484784"/>
          <a:ext cx="8268719" cy="4293863"/>
        </p:xfrm>
        <a:graphic>
          <a:graphicData uri="http://schemas.openxmlformats.org/drawingml/2006/table">
            <a:tbl>
              <a:tblPr/>
              <a:tblGrid>
                <a:gridCol w="8268719"/>
              </a:tblGrid>
              <a:tr h="246913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ko-KR" sz="1600" dirty="0" smtClean="0"/>
                        <a:t>21</a:t>
                      </a:r>
                      <a:r>
                        <a:rPr lang="ko-KR" altLang="en-US" sz="1600" dirty="0" smtClean="0"/>
                        <a:t>세 여</a:t>
                      </a:r>
                      <a:endParaRPr lang="ko-KR" altLang="en-US" sz="16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4021203">
                <a:tc>
                  <a:txBody>
                    <a:bodyPr/>
                    <a:lstStyle/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나는 한창 먹거리를 제일 중요해 하는 나이인 여성이다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대학교 수업을 듣다 보면 하루에 많으면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두끼나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챙겨 먹게 되는데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아무래도 밥을 먹으러 다니다 보면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일년 내도록 학식만 먹을 순 없는 노릇이다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그렇다 보면 인터넷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블로그나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카페 후기를 많이 찾아보기 마련인데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이것도 마땅치 않다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내가 원하는 종류의 음식점을 찾기도 어려우며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찾더라도 그 음식점이 제대로 된 후기가 작성된 사이트인지 분간도 가지 않는다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광고가 매우 많기 때문이다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그러다 요즘 대학생끼리 유행하는 사이트를 하나 추천 받았다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근데 대학생끼리 유행하는 사이트 치곤 매우 규모가 컸다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많은 후기들 많은 글들이 올라와 있었고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종류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게시판 또한 매우 다양했다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덕분에 친구와 나는 원하는 사이트를 딱 맞게 찾을 수 있게 되었고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광고글이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올라오지 못하도록 막는 사이트 운영진과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후기가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재밌거나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정확하고에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따라 추천수가 결정 되는데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fontAlgn="base" latinLnBrk="1"/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추천수를 많이 받고 아이디 계급이 올라갈수록 </a:t>
                      </a:r>
                      <a:r>
                        <a:rPr lang="ko-KR" altLang="en-US" sz="160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글당</a:t>
                      </a:r>
                      <a:r>
                        <a:rPr lang="ko-KR" altLang="en-US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돈을 받는 점이 매우 마음에 들었다</a:t>
                      </a:r>
                      <a:r>
                        <a:rPr lang="en-US" altLang="ko-KR" sz="16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6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0306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3922098"/>
              </p:ext>
            </p:extLst>
          </p:nvPr>
        </p:nvGraphicFramePr>
        <p:xfrm>
          <a:off x="179512" y="1484784"/>
          <a:ext cx="8832981" cy="4968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Image" r:id="rId3" imgW="24380640" imgH="13714200" progId="Photoshop.Image.12">
                  <p:embed/>
                </p:oleObj>
              </mc:Choice>
              <mc:Fallback>
                <p:oleObj name="Image" r:id="rId3" imgW="24380640" imgH="137142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512" y="1484784"/>
                        <a:ext cx="8832981" cy="4968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제목 4"/>
          <p:cNvSpPr txBox="1">
            <a:spLocks/>
          </p:cNvSpPr>
          <p:nvPr/>
        </p:nvSpPr>
        <p:spPr>
          <a:xfrm>
            <a:off x="971600" y="620688"/>
            <a:ext cx="3108544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홈페이지 시안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8107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606353" y="1112416"/>
            <a:ext cx="6347713" cy="1320800"/>
          </a:xfrm>
        </p:spPr>
        <p:txBody>
          <a:bodyPr/>
          <a:lstStyle/>
          <a:p>
            <a:r>
              <a:rPr lang="en-US" altLang="ko-KR" dirty="0" smtClean="0"/>
              <a:t>Home</a:t>
            </a:r>
            <a:endParaRPr lang="ko-KR" altLang="en-US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94619"/>
              </p:ext>
            </p:extLst>
          </p:nvPr>
        </p:nvGraphicFramePr>
        <p:xfrm>
          <a:off x="609599" y="1772816"/>
          <a:ext cx="7993524" cy="35283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Image" r:id="rId3" imgW="24076080" imgH="10628280" progId="Photoshop.Image.13">
                  <p:embed/>
                </p:oleObj>
              </mc:Choice>
              <mc:Fallback>
                <p:oleObj name="Image" r:id="rId3" imgW="24076080" imgH="10628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599" y="1772816"/>
                        <a:ext cx="7993524" cy="35283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제목 4"/>
          <p:cNvSpPr txBox="1">
            <a:spLocks/>
          </p:cNvSpPr>
          <p:nvPr/>
        </p:nvSpPr>
        <p:spPr>
          <a:xfrm>
            <a:off x="671666" y="332656"/>
            <a:ext cx="3108543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홈페이지 제작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6198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606353" y="1112416"/>
            <a:ext cx="6347713" cy="1320800"/>
          </a:xfrm>
        </p:spPr>
        <p:txBody>
          <a:bodyPr/>
          <a:lstStyle/>
          <a:p>
            <a:r>
              <a:rPr lang="en-US" altLang="ko-KR" dirty="0" smtClean="0"/>
              <a:t>Game </a:t>
            </a:r>
            <a:r>
              <a:rPr lang="en-US" altLang="ko-KR" dirty="0" err="1" smtClean="0"/>
              <a:t>Categori</a:t>
            </a:r>
            <a:endParaRPr lang="ko-KR" altLang="en-US" dirty="0"/>
          </a:p>
        </p:txBody>
      </p:sp>
      <p:sp>
        <p:nvSpPr>
          <p:cNvPr id="7" name="제목 4"/>
          <p:cNvSpPr txBox="1">
            <a:spLocks/>
          </p:cNvSpPr>
          <p:nvPr/>
        </p:nvSpPr>
        <p:spPr>
          <a:xfrm>
            <a:off x="671666" y="332656"/>
            <a:ext cx="3108543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홈페이지 제작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4816697"/>
              </p:ext>
            </p:extLst>
          </p:nvPr>
        </p:nvGraphicFramePr>
        <p:xfrm>
          <a:off x="671666" y="1729378"/>
          <a:ext cx="7788766" cy="5011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Image" r:id="rId3" imgW="24114240" imgH="15517440" progId="Photoshop.Image.13">
                  <p:embed/>
                </p:oleObj>
              </mc:Choice>
              <mc:Fallback>
                <p:oleObj name="Image" r:id="rId3" imgW="24114240" imgH="15517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1666" y="1729378"/>
                        <a:ext cx="7788766" cy="5011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2586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-14288"/>
            <a:ext cx="6772275" cy="688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0005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606353" y="1112416"/>
            <a:ext cx="6347713" cy="1320800"/>
          </a:xfrm>
        </p:spPr>
        <p:txBody>
          <a:bodyPr/>
          <a:lstStyle/>
          <a:p>
            <a:r>
              <a:rPr lang="en-US" altLang="ko-KR" dirty="0" smtClean="0"/>
              <a:t>Food </a:t>
            </a:r>
            <a:r>
              <a:rPr lang="en-US" altLang="ko-KR" dirty="0" err="1" smtClean="0"/>
              <a:t>Categori</a:t>
            </a:r>
            <a:endParaRPr lang="ko-KR" altLang="en-US" dirty="0"/>
          </a:p>
        </p:txBody>
      </p:sp>
      <p:sp>
        <p:nvSpPr>
          <p:cNvPr id="7" name="제목 4"/>
          <p:cNvSpPr txBox="1">
            <a:spLocks/>
          </p:cNvSpPr>
          <p:nvPr/>
        </p:nvSpPr>
        <p:spPr>
          <a:xfrm>
            <a:off x="671666" y="332656"/>
            <a:ext cx="3108543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홈페이지 제작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5120435"/>
              </p:ext>
            </p:extLst>
          </p:nvPr>
        </p:nvGraphicFramePr>
        <p:xfrm>
          <a:off x="732208" y="1782079"/>
          <a:ext cx="7584207" cy="49001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Image" r:id="rId3" imgW="24012360" imgH="15517440" progId="Photoshop.Image.13">
                  <p:embed/>
                </p:oleObj>
              </mc:Choice>
              <mc:Fallback>
                <p:oleObj name="Image" r:id="rId3" imgW="24012360" imgH="15517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2208" y="1782079"/>
                        <a:ext cx="7584207" cy="49001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7044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588581"/>
              </p:ext>
            </p:extLst>
          </p:nvPr>
        </p:nvGraphicFramePr>
        <p:xfrm>
          <a:off x="683568" y="3266444"/>
          <a:ext cx="7776870" cy="2846016"/>
        </p:xfrm>
        <a:graphic>
          <a:graphicData uri="http://schemas.openxmlformats.org/drawingml/2006/table">
            <a:tbl>
              <a:tblPr/>
              <a:tblGrid>
                <a:gridCol w="814387"/>
                <a:gridCol w="425435"/>
                <a:gridCol w="425435"/>
                <a:gridCol w="425435"/>
                <a:gridCol w="425435"/>
                <a:gridCol w="889751"/>
                <a:gridCol w="889751"/>
                <a:gridCol w="889751"/>
                <a:gridCol w="889751"/>
                <a:gridCol w="549605"/>
                <a:gridCol w="576064"/>
                <a:gridCol w="576070"/>
              </a:tblGrid>
              <a:tr h="382021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프로그래밍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 smtClean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그래픽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최종 발표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427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홈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게시판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 smtClean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게시판 디자인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kern="0" spc="0" dirty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PPT</a:t>
                      </a:r>
                      <a:endParaRPr 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발 표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 smtClean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탈 주</a:t>
                      </a:r>
                      <a:endParaRPr lang="ko-KR" altLang="en-US" sz="13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</a:tr>
              <a:tr h="32151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배경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카테고리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아이콘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FFFFFF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로고</a:t>
                      </a: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6AFDC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44916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정현호</a:t>
                      </a:r>
                      <a:endParaRPr lang="ko-KR" altLang="en-US" sz="14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4916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조광민</a:t>
                      </a:r>
                      <a:endParaRPr lang="ko-KR" altLang="en-US" sz="14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4916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최지영</a:t>
                      </a:r>
                      <a:endParaRPr lang="ko-KR" altLang="en-US" sz="14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5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44916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황현우</a:t>
                      </a:r>
                      <a:endParaRPr lang="ko-KR" altLang="en-US" sz="14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제목 4"/>
          <p:cNvSpPr txBox="1">
            <a:spLocks/>
          </p:cNvSpPr>
          <p:nvPr/>
        </p:nvSpPr>
        <p:spPr>
          <a:xfrm>
            <a:off x="1074192" y="2420888"/>
            <a:ext cx="1741181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800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역할 분담</a:t>
            </a:r>
            <a:endParaRPr lang="en-US" altLang="ko-KR" sz="2800" dirty="0" smtClean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5" name="제목 4"/>
          <p:cNvSpPr txBox="1">
            <a:spLocks/>
          </p:cNvSpPr>
          <p:nvPr/>
        </p:nvSpPr>
        <p:spPr>
          <a:xfrm>
            <a:off x="1074192" y="499110"/>
            <a:ext cx="902811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800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팀원</a:t>
            </a:r>
            <a:endParaRPr lang="en-US" altLang="ko-KR" sz="2800" dirty="0" smtClean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31640" y="1372706"/>
            <a:ext cx="1008112" cy="40011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/>
              <a:t>조광민</a:t>
            </a:r>
            <a:endParaRPr lang="ko-KR" alt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4296066" y="1372706"/>
            <a:ext cx="1008112" cy="40011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/>
              <a:t>최지영</a:t>
            </a:r>
            <a:endParaRPr lang="ko-KR" alt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5815150" y="1372706"/>
            <a:ext cx="1008112" cy="40011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/>
              <a:t>황현우</a:t>
            </a:r>
            <a:endParaRPr lang="ko-KR" alt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2818837" y="1372706"/>
            <a:ext cx="1008112" cy="40011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/>
              <a:t>정현호</a:t>
            </a:r>
            <a:endParaRPr lang="en-US" altLang="ko-KR" sz="2000" dirty="0" smtClean="0"/>
          </a:p>
        </p:txBody>
      </p:sp>
    </p:spTree>
    <p:extLst>
      <p:ext uri="{BB962C8B-B14F-4D97-AF65-F5344CB8AC3E}">
        <p14:creationId xmlns:p14="http://schemas.microsoft.com/office/powerpoint/2010/main" val="401761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387" y="23812"/>
            <a:ext cx="6753225" cy="681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26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606353" y="1112416"/>
            <a:ext cx="6347713" cy="1320800"/>
          </a:xfrm>
        </p:spPr>
        <p:txBody>
          <a:bodyPr/>
          <a:lstStyle/>
          <a:p>
            <a:r>
              <a:rPr lang="en-US" altLang="ko-KR" dirty="0" smtClean="0"/>
              <a:t>Travel </a:t>
            </a:r>
            <a:r>
              <a:rPr lang="en-US" altLang="ko-KR" dirty="0" err="1" smtClean="0"/>
              <a:t>Categori</a:t>
            </a:r>
            <a:endParaRPr lang="ko-KR" altLang="en-US" dirty="0"/>
          </a:p>
        </p:txBody>
      </p:sp>
      <p:sp>
        <p:nvSpPr>
          <p:cNvPr id="7" name="제목 4"/>
          <p:cNvSpPr txBox="1">
            <a:spLocks/>
          </p:cNvSpPr>
          <p:nvPr/>
        </p:nvSpPr>
        <p:spPr>
          <a:xfrm>
            <a:off x="671666" y="332656"/>
            <a:ext cx="3108543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홈페이지 제작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5" name="개체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5382815"/>
              </p:ext>
            </p:extLst>
          </p:nvPr>
        </p:nvGraphicFramePr>
        <p:xfrm>
          <a:off x="606352" y="1701260"/>
          <a:ext cx="7782071" cy="50401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Image" r:id="rId3" imgW="24114240" imgH="15618960" progId="Photoshop.Image.13">
                  <p:embed/>
                </p:oleObj>
              </mc:Choice>
              <mc:Fallback>
                <p:oleObj name="Image" r:id="rId3" imgW="24114240" imgH="15618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6352" y="1701260"/>
                        <a:ext cx="7782071" cy="50401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3120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606353" y="1112416"/>
            <a:ext cx="6347713" cy="1320800"/>
          </a:xfrm>
        </p:spPr>
        <p:txBody>
          <a:bodyPr/>
          <a:lstStyle/>
          <a:p>
            <a:r>
              <a:rPr lang="en-US" altLang="ko-KR" dirty="0" smtClean="0"/>
              <a:t>Animation </a:t>
            </a:r>
            <a:r>
              <a:rPr lang="en-US" altLang="ko-KR" dirty="0" err="1" smtClean="0"/>
              <a:t>Categori</a:t>
            </a:r>
            <a:endParaRPr lang="ko-KR" altLang="en-US" dirty="0"/>
          </a:p>
        </p:txBody>
      </p:sp>
      <p:sp>
        <p:nvSpPr>
          <p:cNvPr id="7" name="제목 4"/>
          <p:cNvSpPr txBox="1">
            <a:spLocks/>
          </p:cNvSpPr>
          <p:nvPr/>
        </p:nvSpPr>
        <p:spPr>
          <a:xfrm>
            <a:off x="671666" y="332656"/>
            <a:ext cx="3108543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홈페이지 제작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505162"/>
              </p:ext>
            </p:extLst>
          </p:nvPr>
        </p:nvGraphicFramePr>
        <p:xfrm>
          <a:off x="671665" y="1700808"/>
          <a:ext cx="7811038" cy="5040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name="Image" r:id="rId3" imgW="24126840" imgH="15568200" progId="Photoshop.Image.13">
                  <p:embed/>
                </p:oleObj>
              </mc:Choice>
              <mc:Fallback>
                <p:oleObj name="Image" r:id="rId3" imgW="24126840" imgH="15568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1665" y="1700808"/>
                        <a:ext cx="7811038" cy="5040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32637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337" y="100012"/>
            <a:ext cx="6791325" cy="665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15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051720" y="4077072"/>
            <a:ext cx="5256584" cy="1800200"/>
          </a:xfrm>
          <a:solidFill>
            <a:schemeClr val="bg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marL="0" indent="0" algn="dist">
              <a:buNone/>
            </a:pPr>
            <a:r>
              <a:rPr lang="ko-KR" altLang="en-US" spc="-150" dirty="0" smtClean="0"/>
              <a:t>게임</a:t>
            </a:r>
            <a:r>
              <a:rPr lang="en-US" altLang="ko-KR" spc="-150" dirty="0" smtClean="0"/>
              <a:t>, </a:t>
            </a:r>
            <a:r>
              <a:rPr lang="ko-KR" altLang="en-US" spc="-150" dirty="0" err="1" smtClean="0"/>
              <a:t>먹방</a:t>
            </a:r>
            <a:r>
              <a:rPr lang="ko-KR" altLang="en-US" spc="-150" dirty="0" smtClean="0"/>
              <a:t> 등의 유행하고 있는 여러 주제의 후기를 </a:t>
            </a:r>
            <a:endParaRPr lang="en-US" altLang="ko-KR" spc="-150" dirty="0" smtClean="0"/>
          </a:p>
          <a:p>
            <a:pPr marL="0" indent="0" algn="dist">
              <a:buNone/>
            </a:pPr>
            <a:r>
              <a:rPr lang="ko-KR" altLang="en-US" spc="-150" dirty="0" smtClean="0"/>
              <a:t>사용자들이 한 사이트에서 볼 수 있도록 하며</a:t>
            </a:r>
            <a:r>
              <a:rPr lang="en-US" altLang="ko-KR" spc="-150" dirty="0" smtClean="0"/>
              <a:t>,</a:t>
            </a:r>
          </a:p>
          <a:p>
            <a:pPr marL="0" indent="0" algn="dist">
              <a:buNone/>
            </a:pPr>
            <a:r>
              <a:rPr lang="ko-KR" altLang="en-US" dirty="0" smtClean="0"/>
              <a:t>추천과 계급 시스템을 도입하여 사용자들에게</a:t>
            </a:r>
            <a:endParaRPr lang="en-US" altLang="ko-KR" dirty="0" smtClean="0"/>
          </a:p>
          <a:p>
            <a:pPr marL="0" indent="0" algn="dist">
              <a:buNone/>
            </a:pPr>
            <a:r>
              <a:rPr lang="ko-KR" altLang="en-US" dirty="0" smtClean="0"/>
              <a:t>신뢰받는 사이트를 만드는 것이 목표</a:t>
            </a:r>
            <a:endParaRPr lang="en-US" altLang="ko-KR" dirty="0" smtClean="0"/>
          </a:p>
        </p:txBody>
      </p:sp>
      <p:sp>
        <p:nvSpPr>
          <p:cNvPr id="5" name="제목 4"/>
          <p:cNvSpPr txBox="1">
            <a:spLocks noGrp="1"/>
          </p:cNvSpPr>
          <p:nvPr>
            <p:ph type="title"/>
          </p:nvPr>
        </p:nvSpPr>
        <p:spPr>
          <a:xfrm>
            <a:off x="971600" y="609600"/>
            <a:ext cx="5724644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프로젝트 개요 및 목표설정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9552" y="1916832"/>
            <a:ext cx="1008112" cy="461665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개요</a:t>
            </a:r>
            <a:endParaRPr lang="ko-KR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67544" y="4077072"/>
            <a:ext cx="1008112" cy="4616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목표</a:t>
            </a:r>
            <a:endParaRPr lang="ko-KR" altLang="en-US" sz="2400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2051720" y="1916832"/>
            <a:ext cx="5256584" cy="12961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Font typeface="Wingdings 3" charset="2"/>
              <a:buNone/>
            </a:pPr>
            <a:r>
              <a:rPr lang="ko-KR" altLang="en-US" dirty="0" smtClean="0">
                <a:solidFill>
                  <a:schemeClr val="tx1"/>
                </a:solidFill>
              </a:rPr>
              <a:t>무언가를 할 때</a:t>
            </a:r>
            <a:r>
              <a:rPr lang="en-US" altLang="ko-KR" dirty="0" smtClean="0">
                <a:solidFill>
                  <a:schemeClr val="tx1"/>
                </a:solidFill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</a:rPr>
              <a:t> 모르고 테스트하는 것 보다는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0" indent="0" algn="dist">
              <a:buFont typeface="Wingdings 3" charset="2"/>
              <a:buNone/>
            </a:pPr>
            <a:r>
              <a:rPr lang="ko-KR" altLang="en-US" dirty="0" smtClean="0">
                <a:solidFill>
                  <a:schemeClr val="tx1"/>
                </a:solidFill>
              </a:rPr>
              <a:t>누군가가 해본 것을 보고</a:t>
            </a:r>
            <a:r>
              <a:rPr lang="en-US" altLang="ko-KR" dirty="0" smtClean="0">
                <a:solidFill>
                  <a:schemeClr val="tx1"/>
                </a:solidFill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</a:rPr>
              <a:t>정확한 정보를 한 곳에 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marL="0" indent="0" algn="dist">
              <a:buFont typeface="Wingdings 3" charset="2"/>
              <a:buNone/>
            </a:pPr>
            <a:r>
              <a:rPr lang="ko-KR" altLang="en-US" dirty="0" smtClean="0">
                <a:solidFill>
                  <a:schemeClr val="tx1"/>
                </a:solidFill>
              </a:rPr>
              <a:t>모아 간편하게 검색하여 볼 수 있게 한다</a:t>
            </a:r>
            <a:r>
              <a:rPr lang="en-US" altLang="ko-KR" dirty="0" smtClean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2993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11560" y="1556792"/>
            <a:ext cx="6347714" cy="4680520"/>
          </a:xfrm>
        </p:spPr>
        <p:txBody>
          <a:bodyPr>
            <a:normAutofit fontScale="92500"/>
          </a:bodyPr>
          <a:lstStyle/>
          <a:p>
            <a:r>
              <a:rPr lang="ko-KR" altLang="en-US" dirty="0" smtClean="0"/>
              <a:t>주요 사용자 연령 </a:t>
            </a:r>
            <a:r>
              <a:rPr lang="en-US" altLang="ko-KR" dirty="0" smtClean="0"/>
              <a:t>: 10</a:t>
            </a:r>
            <a:r>
              <a:rPr lang="ko-KR" altLang="en-US" dirty="0" smtClean="0"/>
              <a:t>대 </a:t>
            </a:r>
            <a:r>
              <a:rPr lang="en-US" altLang="ko-KR" dirty="0" smtClean="0"/>
              <a:t>~ 30</a:t>
            </a:r>
            <a:r>
              <a:rPr lang="ko-KR" altLang="en-US" dirty="0" smtClean="0"/>
              <a:t>대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//////////////////////////////////////</a:t>
            </a:r>
          </a:p>
          <a:p>
            <a:r>
              <a:rPr lang="ko-KR" altLang="en-US" dirty="0" smtClean="0"/>
              <a:t>해당 사이트를 가입하려면 회원아이디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닉네임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비밀번호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나이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지역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직업을 입력해야 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/>
              <a:t>가입한 회원에게는 신뢰 계급이 주어진다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회원은 닉네임과 계급으로 식별한다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회원은 </a:t>
            </a:r>
            <a:r>
              <a:rPr lang="ko-KR" altLang="en-US" dirty="0" err="1" smtClean="0"/>
              <a:t>게시글을</a:t>
            </a:r>
            <a:r>
              <a:rPr lang="ko-KR" altLang="en-US" dirty="0" smtClean="0"/>
              <a:t> 작성할 수 있고</a:t>
            </a:r>
            <a:r>
              <a:rPr lang="en-US" altLang="ko-KR" dirty="0" smtClean="0"/>
              <a:t>,  </a:t>
            </a:r>
            <a:r>
              <a:rPr lang="ko-KR" altLang="en-US" dirty="0" smtClean="0"/>
              <a:t>받은 추천수로 신뢰계급을 올릴 수 있으며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받은 반대수로 신뢰 계급이 낮춰질 수 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게시글에</a:t>
            </a:r>
            <a:r>
              <a:rPr lang="ko-KR" altLang="en-US" dirty="0" smtClean="0"/>
              <a:t> 대한 글 번호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글 제목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글 내용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작성일자 정보를 유지해야 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게시글은</a:t>
            </a:r>
            <a:r>
              <a:rPr lang="ko-KR" altLang="en-US" dirty="0" smtClean="0"/>
              <a:t> 글 번호 및 글 제목으로 식별한다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회원으로 요청으로 추가 카테고리를 만들 수 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제목 4"/>
          <p:cNvSpPr txBox="1">
            <a:spLocks/>
          </p:cNvSpPr>
          <p:nvPr/>
        </p:nvSpPr>
        <p:spPr>
          <a:xfrm>
            <a:off x="971600" y="609600"/>
            <a:ext cx="3570208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사용자 요구분석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3024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899592" y="548680"/>
            <a:ext cx="2031326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벤치마킹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459097"/>
              </p:ext>
            </p:extLst>
          </p:nvPr>
        </p:nvGraphicFramePr>
        <p:xfrm>
          <a:off x="899592" y="1772816"/>
          <a:ext cx="6912768" cy="4320480"/>
        </p:xfrm>
        <a:graphic>
          <a:graphicData uri="http://schemas.openxmlformats.org/drawingml/2006/table">
            <a:tbl>
              <a:tblPr/>
              <a:tblGrid>
                <a:gridCol w="814387"/>
                <a:gridCol w="1345853"/>
                <a:gridCol w="1656184"/>
                <a:gridCol w="1656184"/>
                <a:gridCol w="1440160"/>
              </a:tblGrid>
              <a:tr h="53535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600" dirty="0" smtClean="0"/>
                        <a:t>종 류</a:t>
                      </a:r>
                      <a:endParaRPr lang="ko-KR" altLang="en-US" sz="1600" dirty="0"/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1600" dirty="0" err="1" smtClean="0"/>
                        <a:t>네이버</a:t>
                      </a:r>
                      <a:endParaRPr lang="ko-KR" altLang="en-US" sz="1600" dirty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/>
                        <a:t>인벤</a:t>
                      </a:r>
                      <a:endParaRPr lang="ko-KR" altLang="en-US" sz="160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smtClean="0"/>
                        <a:t>DC</a:t>
                      </a:r>
                      <a:r>
                        <a:rPr lang="ko-KR" altLang="en-US" sz="1600" dirty="0" smtClean="0"/>
                        <a:t>인사이드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 smtClean="0"/>
                        <a:t>루리웹</a:t>
                      </a:r>
                      <a:endParaRPr lang="ko-KR" altLang="en-US" sz="1600" dirty="0" smtClean="0"/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630855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서비스</a:t>
                      </a: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F69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계급시스템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금주의 인기 글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게시판 추가요청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게시판인기순위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6308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최근 방문</a:t>
                      </a:r>
                      <a:r>
                        <a:rPr lang="ko-KR" altLang="en-US" sz="1400" kern="0" spc="0" baseline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 게시판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630855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기술</a:t>
                      </a: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리모컨 시스템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인장 시스템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게시판 계급 시스템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-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6308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검색 시스템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126171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디자인</a:t>
                      </a: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단색의 깔끔한 디자인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계급 디자인</a:t>
                      </a:r>
                      <a:endParaRPr lang="en-US" altLang="ko-KR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백그라운드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그림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)</a:t>
                      </a:r>
                      <a:endParaRPr lang="ko-KR" altLang="en-US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-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카테고리 디자인</a:t>
                      </a:r>
                      <a:endParaRPr lang="en-US" altLang="ko-KR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깔끔함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)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8695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899592" y="582659"/>
            <a:ext cx="399340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벤치마킹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- </a:t>
            </a:r>
            <a:r>
              <a:rPr lang="ko-KR" altLang="en-US" dirty="0" err="1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네이버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7539337"/>
              </p:ext>
            </p:extLst>
          </p:nvPr>
        </p:nvGraphicFramePr>
        <p:xfrm>
          <a:off x="899592" y="1556792"/>
          <a:ext cx="7776864" cy="4824537"/>
        </p:xfrm>
        <a:graphic>
          <a:graphicData uri="http://schemas.openxmlformats.org/drawingml/2006/table">
            <a:tbl>
              <a:tblPr/>
              <a:tblGrid>
                <a:gridCol w="2376264"/>
                <a:gridCol w="2808312"/>
                <a:gridCol w="2592288"/>
              </a:tblGrid>
              <a:tr h="72008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서비스</a:t>
                      </a:r>
                      <a:endParaRPr lang="ko-KR" altLang="en-US" sz="1800" b="1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F69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기술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디자인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86709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지식인 </a:t>
                      </a:r>
                      <a:r>
                        <a:rPr lang="en-US" altLang="ko-KR" sz="14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- </a:t>
                      </a:r>
                      <a:r>
                        <a:rPr lang="ko-KR" altLang="en-US" sz="14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계급시스템</a:t>
                      </a:r>
                      <a:endParaRPr lang="ko-KR" altLang="en-US" sz="14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err="1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네이버웹툰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 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- 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리모컨시스템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단색의 카테고리 디자인</a:t>
                      </a:r>
                      <a:endParaRPr lang="en-US" altLang="ko-KR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2373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6384" t="60421" r="64454" b="27263"/>
          <a:stretch/>
        </p:blipFill>
        <p:spPr>
          <a:xfrm>
            <a:off x="971600" y="4293096"/>
            <a:ext cx="2232248" cy="72335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l="4931" t="14947" r="65235" b="68000"/>
          <a:stretch/>
        </p:blipFill>
        <p:spPr>
          <a:xfrm>
            <a:off x="6228184" y="4077072"/>
            <a:ext cx="2346638" cy="102917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l="84164" t="64210" r="4205" b="12106"/>
          <a:stretch/>
        </p:blipFill>
        <p:spPr>
          <a:xfrm>
            <a:off x="4125416" y="3754673"/>
            <a:ext cx="1152128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93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899592" y="570021"/>
            <a:ext cx="3531737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벤치마킹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- </a:t>
            </a:r>
            <a:r>
              <a:rPr lang="ko-KR" altLang="en-US" dirty="0" err="1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인벤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8782863"/>
              </p:ext>
            </p:extLst>
          </p:nvPr>
        </p:nvGraphicFramePr>
        <p:xfrm>
          <a:off x="899592" y="1556792"/>
          <a:ext cx="7776864" cy="4824537"/>
        </p:xfrm>
        <a:graphic>
          <a:graphicData uri="http://schemas.openxmlformats.org/drawingml/2006/table">
            <a:tbl>
              <a:tblPr/>
              <a:tblGrid>
                <a:gridCol w="2376264"/>
                <a:gridCol w="2808312"/>
                <a:gridCol w="2592288"/>
              </a:tblGrid>
              <a:tr h="72008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서비스</a:t>
                      </a:r>
                      <a:endParaRPr lang="ko-KR" altLang="en-US" sz="1800" b="1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F69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기술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디자인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433549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금주의 </a:t>
                      </a:r>
                      <a:r>
                        <a:rPr lang="ko-KR" altLang="en-US" sz="1400" kern="0" spc="0" dirty="0" err="1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인기글</a:t>
                      </a:r>
                      <a:endParaRPr lang="ko-KR" altLang="en-US" sz="14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인장 시스템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계급 디자인</a:t>
                      </a:r>
                      <a:endParaRPr lang="en-US" altLang="ko-KR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43354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백그라운드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(</a:t>
                      </a: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그림</a:t>
                      </a:r>
                      <a:r>
                        <a:rPr lang="en-US" altLang="ko-KR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)</a:t>
                      </a:r>
                      <a:endParaRPr lang="ko-KR" altLang="en-US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2373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6" t="7135" r="69681" b="40501"/>
          <a:stretch/>
        </p:blipFill>
        <p:spPr>
          <a:xfrm>
            <a:off x="6815212" y="4581128"/>
            <a:ext cx="1728192" cy="167926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49606" t="57269" r="34644" b="16562"/>
          <a:stretch/>
        </p:blipFill>
        <p:spPr>
          <a:xfrm>
            <a:off x="969261" y="3709365"/>
            <a:ext cx="2245551" cy="202099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l="4116" t="19233" r="839" b="3850"/>
          <a:stretch/>
        </p:blipFill>
        <p:spPr>
          <a:xfrm>
            <a:off x="3373990" y="3649264"/>
            <a:ext cx="2592288" cy="208574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5"/>
          <a:srcRect l="53937" t="35462" r="43701" b="44911"/>
          <a:stretch/>
        </p:blipFill>
        <p:spPr>
          <a:xfrm>
            <a:off x="6228184" y="3212976"/>
            <a:ext cx="432048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883833" y="582659"/>
            <a:ext cx="5128327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벤치마킹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– DC</a:t>
            </a:r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인사이드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585501"/>
              </p:ext>
            </p:extLst>
          </p:nvPr>
        </p:nvGraphicFramePr>
        <p:xfrm>
          <a:off x="899592" y="1556792"/>
          <a:ext cx="7704856" cy="4824537"/>
        </p:xfrm>
        <a:graphic>
          <a:graphicData uri="http://schemas.openxmlformats.org/drawingml/2006/table">
            <a:tbl>
              <a:tblPr/>
              <a:tblGrid>
                <a:gridCol w="3744416"/>
                <a:gridCol w="3960440"/>
              </a:tblGrid>
              <a:tr h="72008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서비스</a:t>
                      </a:r>
                      <a:endParaRPr lang="ko-KR" altLang="en-US" sz="1800" b="1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F69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기술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86709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게시판 추가요청</a:t>
                      </a:r>
                      <a:endParaRPr lang="en-US" altLang="ko-KR" sz="1400" kern="0" spc="0" dirty="0" smtClean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err="1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최근방문</a:t>
                      </a:r>
                      <a:r>
                        <a:rPr lang="ko-KR" altLang="en-US" sz="14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 게시판</a:t>
                      </a:r>
                      <a:endParaRPr lang="ko-KR" altLang="en-US" sz="14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게시판 계급 시스템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2373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12201" t="57738" r="34818" b="27069"/>
          <a:stretch/>
        </p:blipFill>
        <p:spPr>
          <a:xfrm>
            <a:off x="971600" y="5056895"/>
            <a:ext cx="3600400" cy="79208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1473" t="18803" r="47819" b="62479"/>
          <a:stretch/>
        </p:blipFill>
        <p:spPr>
          <a:xfrm>
            <a:off x="971600" y="3413569"/>
            <a:ext cx="3456384" cy="111098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l="23620" t="18016" r="37793" b="57995"/>
          <a:stretch/>
        </p:blipFill>
        <p:spPr>
          <a:xfrm>
            <a:off x="4824028" y="3906236"/>
            <a:ext cx="3672408" cy="123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876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 txBox="1">
            <a:spLocks/>
          </p:cNvSpPr>
          <p:nvPr/>
        </p:nvSpPr>
        <p:spPr>
          <a:xfrm>
            <a:off x="899592" y="582659"/>
            <a:ext cx="399340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1440" tIns="45720" rIns="91440" bIns="45720" rtlCol="0" anchor="t">
            <a:sp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eaLnBrk="1" latinLnBrk="1" hangingPunct="1"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벤치마킹 </a:t>
            </a:r>
            <a:r>
              <a:rPr lang="en-US" altLang="ko-KR" dirty="0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- </a:t>
            </a:r>
            <a:r>
              <a:rPr lang="ko-KR" altLang="en-US" dirty="0" err="1" smtClean="0">
                <a:solidFill>
                  <a:schemeClr val="accent1">
                    <a:lumMod val="75000"/>
                  </a:schemeClr>
                </a:solidFill>
                <a:latin typeface="HY엽서M" panose="02030600000101010101" pitchFamily="18" charset="-127"/>
                <a:ea typeface="HY엽서M" panose="02030600000101010101" pitchFamily="18" charset="-127"/>
              </a:rPr>
              <a:t>루리웹</a:t>
            </a:r>
            <a:endParaRPr lang="ko-KR" altLang="en-US" dirty="0">
              <a:solidFill>
                <a:schemeClr val="accent1">
                  <a:lumMod val="75000"/>
                </a:schemeClr>
              </a:solidFill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031694"/>
              </p:ext>
            </p:extLst>
          </p:nvPr>
        </p:nvGraphicFramePr>
        <p:xfrm>
          <a:off x="899592" y="1556792"/>
          <a:ext cx="7776864" cy="4824537"/>
        </p:xfrm>
        <a:graphic>
          <a:graphicData uri="http://schemas.openxmlformats.org/drawingml/2006/table">
            <a:tbl>
              <a:tblPr/>
              <a:tblGrid>
                <a:gridCol w="3888432"/>
                <a:gridCol w="3888432"/>
              </a:tblGrid>
              <a:tr h="72008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서비스</a:t>
                      </a:r>
                      <a:endParaRPr lang="ko-KR" altLang="en-US" sz="1800" b="1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F69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디자인</a:t>
                      </a: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86709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kern="0" spc="0" dirty="0" smtClean="0">
                          <a:solidFill>
                            <a:schemeClr val="tx1"/>
                          </a:solidFill>
                          <a:effectLst/>
                          <a:latin typeface="함초롬바탕" panose="02030604000101010101" pitchFamily="18" charset="-127"/>
                        </a:rPr>
                        <a:t>게시판 인기순위</a:t>
                      </a:r>
                      <a:endParaRPr lang="ko-KR" altLang="en-US" sz="14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 smtClean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</a:rPr>
                        <a:t>단색의 카테고리 디자인</a:t>
                      </a:r>
                      <a:endParaRPr lang="en-US" altLang="ko-KR" sz="1400" kern="0" spc="0" dirty="0" smtClean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2373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chemeClr val="tx1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28575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52122" marR="52122" marT="14410" marB="14410" anchor="ctr">
                    <a:lnL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0863" t="45800" r="42519" b="12901"/>
          <a:stretch/>
        </p:blipFill>
        <p:spPr>
          <a:xfrm>
            <a:off x="971600" y="3573016"/>
            <a:ext cx="3745636" cy="237626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12988" t="7301" r="64569" b="77299"/>
          <a:stretch/>
        </p:blipFill>
        <p:spPr>
          <a:xfrm>
            <a:off x="4900919" y="3969060"/>
            <a:ext cx="3679488" cy="142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3393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985</TotalTime>
  <Words>1005</Words>
  <Application>Microsoft Office PowerPoint</Application>
  <PresentationFormat>화면 슬라이드 쇼(4:3)</PresentationFormat>
  <Paragraphs>257</Paragraphs>
  <Slides>23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HY그래픽M</vt:lpstr>
      <vt:lpstr>HY엽서M</vt:lpstr>
      <vt:lpstr>맑은 고딕</vt:lpstr>
      <vt:lpstr>함초롬바탕</vt:lpstr>
      <vt:lpstr>Arial</vt:lpstr>
      <vt:lpstr>Trebuchet MS</vt:lpstr>
      <vt:lpstr>Wingdings 3</vt:lpstr>
      <vt:lpstr>패싯</vt:lpstr>
      <vt:lpstr>Image</vt:lpstr>
      <vt:lpstr>웹 컨텐츠 제작 MOAN Oc O</vt:lpstr>
      <vt:lpstr>PowerPoint 프레젠테이션</vt:lpstr>
      <vt:lpstr>프로젝트 개요 및 목표설정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Home</vt:lpstr>
      <vt:lpstr>Game Categori</vt:lpstr>
      <vt:lpstr>PowerPoint 프레젠테이션</vt:lpstr>
      <vt:lpstr>Food Categori</vt:lpstr>
      <vt:lpstr>PowerPoint 프레젠테이션</vt:lpstr>
      <vt:lpstr>Travel Categori</vt:lpstr>
      <vt:lpstr>Animation Categori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hublec</dc:creator>
  <cp:lastModifiedBy>cho</cp:lastModifiedBy>
  <cp:revision>59</cp:revision>
  <dcterms:created xsi:type="dcterms:W3CDTF">2016-09-16T07:05:12Z</dcterms:created>
  <dcterms:modified xsi:type="dcterms:W3CDTF">2016-12-13T06:19:23Z</dcterms:modified>
</cp:coreProperties>
</file>

<file path=docProps/thumbnail.jpeg>
</file>